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60" r:id="rId4"/>
    <p:sldId id="265" r:id="rId5"/>
    <p:sldId id="266" r:id="rId6"/>
    <p:sldId id="271" r:id="rId7"/>
    <p:sldId id="267" r:id="rId8"/>
    <p:sldId id="268" r:id="rId9"/>
    <p:sldId id="269" r:id="rId10"/>
    <p:sldId id="270" r:id="rId11"/>
    <p:sldId id="264" r:id="rId12"/>
  </p:sldIdLst>
  <p:sldSz cx="12192000" cy="6858000"/>
  <p:notesSz cx="6858000" cy="9144000"/>
  <p:embeddedFontLst>
    <p:embeddedFont>
      <p:font typeface="함초롬돋움" panose="020B0604000101010101" pitchFamily="50" charset="-127"/>
      <p:regular r:id="rId13"/>
      <p:bold r:id="rId14"/>
    </p:embeddedFont>
    <p:embeddedFont>
      <p:font typeface="Arial Rounded MT Bold" panose="020F0704030504030204" pitchFamily="34" charset="0"/>
      <p:regular r:id="rId15"/>
    </p:embeddedFont>
    <p:embeddedFont>
      <p:font typeface="배달의민족 주아" panose="02020603020101020101" pitchFamily="18" charset="-127"/>
      <p:regular r:id="rId16"/>
    </p:embeddedFont>
    <p:embeddedFont>
      <p:font typeface="HY헤드라인M" panose="02030600000101010101" pitchFamily="18" charset="-127"/>
      <p:regular r:id="rId17"/>
    </p:embeddedFont>
    <p:embeddedFont>
      <p:font typeface="배달의민족 한나는 열한살" panose="020B0600000101010101" pitchFamily="50" charset="-127"/>
      <p:regular r:id="rId18"/>
    </p:embeddedFont>
    <p:embeddedFont>
      <p:font typeface="Baskerville Old Face" panose="02020602080505020303" pitchFamily="18" charset="0"/>
      <p:regular r:id="rId19"/>
    </p:embeddedFont>
    <p:embeddedFont>
      <p:font typeface="배달의민족 도현" panose="020B0600000101010101" pitchFamily="50" charset="-127"/>
      <p:regular r:id="rId20"/>
    </p:embeddedFont>
    <p:embeddedFont>
      <p:font typeface="나눔고딕" panose="020D0604000000000000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D7D31"/>
    <a:srgbClr val="77A7D2"/>
    <a:srgbClr val="9B9797"/>
    <a:srgbClr val="CFCDCD"/>
    <a:srgbClr val="7F7F7F"/>
    <a:srgbClr val="FF0000"/>
    <a:srgbClr val="2E75B6"/>
    <a:srgbClr val="949494"/>
    <a:srgbClr val="095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 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계열1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57-42B5-9E25-C23D6E486E7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BA-48B9-87E0-B2EC89D7881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BA-48B9-87E0-B2EC89D78810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BA-48B9-87E0-B2EC89D78810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BA-48B9-87E0-B2EC89D78810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BA-48B9-87E0-B2EC89D78810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9BA-48B9-87E0-B2EC89D78810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9BA-48B9-87E0-B2EC89D78810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9BA-48B9-87E0-B2EC89D78810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9BA-48B9-87E0-B2EC89D78810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99BA-48B9-87E0-B2EC89D78810}"/>
              </c:ext>
            </c:extLst>
          </c:dPt>
          <c:dPt>
            <c:idx val="11"/>
            <c:bubble3D val="0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99BA-48B9-87E0-B2EC89D78810}"/>
              </c:ext>
            </c:extLst>
          </c:dPt>
          <c:dPt>
            <c:idx val="1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99BA-48B9-87E0-B2EC89D78810}"/>
              </c:ext>
            </c:extLst>
          </c:dPt>
          <c:dPt>
            <c:idx val="1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99BA-48B9-87E0-B2EC89D78810}"/>
              </c:ext>
            </c:extLst>
          </c:dPt>
          <c:dPt>
            <c:idx val="14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99BA-48B9-87E0-B2EC89D78810}"/>
              </c:ext>
            </c:extLst>
          </c:dPt>
          <c:dPt>
            <c:idx val="15"/>
            <c:bubble3D val="0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99BA-48B9-87E0-B2EC89D78810}"/>
              </c:ext>
            </c:extLst>
          </c:dPt>
          <c:cat>
            <c:multiLvlStrRef>
              <c:f>Sheet1!$A$2:$C$17</c:f>
              <c:multiLvlStrCache>
                <c:ptCount val="16"/>
                <c:lvl/>
                <c:lvl/>
                <c:lvl>
                  <c:pt idx="0">
                    <c:v>운전자의 부주의</c:v>
                  </c:pt>
                  <c:pt idx="1">
                    <c:v>교통 혼잡</c:v>
                  </c:pt>
                  <c:pt idx="2">
                    <c:v>도로 구조의 오류</c:v>
                  </c:pt>
                  <c:pt idx="3">
                    <c:v>보행자의 부주의</c:v>
                  </c:pt>
                  <c:pt idx="4">
                    <c:v>교통 신호체계 오류</c:v>
                  </c:pt>
                  <c:pt idx="5">
                    <c:v>기타</c:v>
                  </c:pt>
                </c:lvl>
              </c:multiLvlStrCache>
            </c:multiLvlStr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27.9</c:v>
                </c:pt>
                <c:pt idx="1">
                  <c:v>9.4</c:v>
                </c:pt>
                <c:pt idx="2">
                  <c:v>3.5</c:v>
                </c:pt>
                <c:pt idx="3">
                  <c:v>2.5</c:v>
                </c:pt>
                <c:pt idx="4">
                  <c:v>1.8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7-42B5-9E25-C23D6E486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고령 운전자 사고 발생 건수</c:v>
                </c:pt>
              </c:strCache>
            </c:strRef>
          </c:tx>
          <c:spPr>
            <a:ln w="57150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</c:f>
              <c:numCache>
                <c:formatCode>General</c:formatCode>
                <c:ptCount val="2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19.850000000000001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02-4154-9BF1-EFE170F16A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고령 운전자 사고 발생 시 사망자</c:v>
                </c:pt>
              </c:strCache>
            </c:strRef>
          </c:tx>
          <c:spPr>
            <a:ln w="57150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</c:f>
              <c:numCache>
                <c:formatCode>General</c:formatCode>
                <c:ptCount val="2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5</c:v>
                </c:pt>
                <c:pt idx="1">
                  <c:v>11.82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A02-4154-9BF1-EFE170F16A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886941887"/>
        <c:axId val="1886944383"/>
      </c:lineChart>
      <c:catAx>
        <c:axId val="188694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6944383"/>
        <c:crosses val="autoZero"/>
        <c:auto val="1"/>
        <c:lblAlgn val="ctr"/>
        <c:lblOffset val="100"/>
        <c:noMultiLvlLbl val="0"/>
      </c:catAx>
      <c:valAx>
        <c:axId val="1886944383"/>
        <c:scaling>
          <c:orientation val="minMax"/>
          <c:max val="2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6941887"/>
        <c:crosses val="autoZero"/>
        <c:crossBetween val="between"/>
        <c:majorUnit val="5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31" kern="1200"/>
    <cs:bodyPr wrap="square" lIns="38100" tIns="19050" rIns="38100" bIns="19050" anchor="ctr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  <cs:bodyPr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68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8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6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6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6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3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7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8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3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296F0-D1D2-4BF4-A5AF-452ACF190034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C3302-AEF5-486A-B2EA-1ECD6116B5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05989"/>
            <a:ext cx="12192000" cy="26468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60948" y="2663703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고속도로 위의 보안관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4049" y="3692966"/>
            <a:ext cx="1944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…for safe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27894" y="606471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김도훈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전승현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29" y="1261122"/>
            <a:ext cx="863514" cy="8635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209" y="1252312"/>
            <a:ext cx="912665" cy="9126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4" y="1211814"/>
            <a:ext cx="966610" cy="9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2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76" y="1581151"/>
            <a:ext cx="8074856" cy="454210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637023" cy="862387"/>
              <a:chOff x="8864279" y="359775"/>
              <a:chExt cx="1637023" cy="862387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15953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en-US" altLang="ko-KR" sz="1400" dirty="0" smtClean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48106" y="402103"/>
              <a:ext cx="28536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미래 발전 방향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9947" y="54054"/>
            <a:ext cx="13227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00050" y="2448194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SMS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 </a:t>
            </a:r>
            <a:r>
              <a:rPr lang="ko-KR" altLang="en-US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신고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347713" y="2448194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운전자 상태 체크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295376" y="2448193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운전자 모방 주행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99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1" y="4005943"/>
            <a:ext cx="7663543" cy="7402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자유형 20"/>
          <p:cNvSpPr/>
          <p:nvPr/>
        </p:nvSpPr>
        <p:spPr>
          <a:xfrm>
            <a:off x="7663543" y="1465943"/>
            <a:ext cx="4528457" cy="3280228"/>
          </a:xfrm>
          <a:custGeom>
            <a:avLst/>
            <a:gdLst>
              <a:gd name="connsiteX0" fmla="*/ 2282906 w 4528457"/>
              <a:gd name="connsiteY0" fmla="*/ 0 h 3280228"/>
              <a:gd name="connsiteX1" fmla="*/ 4528457 w 4528457"/>
              <a:gd name="connsiteY1" fmla="*/ 0 h 3280228"/>
              <a:gd name="connsiteX2" fmla="*/ 4528457 w 4528457"/>
              <a:gd name="connsiteY2" fmla="*/ 3280228 h 3280228"/>
              <a:gd name="connsiteX3" fmla="*/ 0 w 4528457"/>
              <a:gd name="connsiteY3" fmla="*/ 3280228 h 3280228"/>
              <a:gd name="connsiteX4" fmla="*/ 0 w 4528457"/>
              <a:gd name="connsiteY4" fmla="*/ 1439747 h 328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8457" h="3280228">
                <a:moveTo>
                  <a:pt x="2282906" y="0"/>
                </a:moveTo>
                <a:lnTo>
                  <a:pt x="4528457" y="0"/>
                </a:lnTo>
                <a:lnTo>
                  <a:pt x="4528457" y="3280228"/>
                </a:lnTo>
                <a:lnTo>
                  <a:pt x="0" y="3280228"/>
                </a:lnTo>
                <a:lnTo>
                  <a:pt x="0" y="143974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16540" y="4083669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 for your attention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9696894">
            <a:off x="7790147" y="1904773"/>
            <a:ext cx="25138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배달의민족 주아" panose="02020600000000000000" pitchFamily="18" charset="-127"/>
              </a:rPr>
              <a:t>Q&amp;A</a:t>
            </a:r>
            <a:endParaRPr lang="ko-KR" altLang="en-US" sz="8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0"/>
              <a:ea typeface="배달의민족 주아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19711857">
            <a:off x="8279179" y="2744588"/>
            <a:ext cx="26597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600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  <a:ea typeface="배달의민족 주아" panose="02020600000000000000" pitchFamily="18" charset="-127"/>
              </a:rPr>
              <a:t>TIME</a:t>
            </a:r>
            <a:endParaRPr lang="ko-KR" altLang="en-US" sz="6600" spc="600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ea typeface="배달의민족 주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44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21" y="4914504"/>
            <a:ext cx="966610" cy="966610"/>
          </a:xfrm>
          <a:prstGeom prst="rect">
            <a:avLst/>
          </a:prstGeom>
        </p:spPr>
      </p:pic>
      <p:sp>
        <p:nvSpPr>
          <p:cNvPr id="30" name="자유형 29"/>
          <p:cNvSpPr/>
          <p:nvPr/>
        </p:nvSpPr>
        <p:spPr>
          <a:xfrm rot="10800000">
            <a:off x="0" y="0"/>
            <a:ext cx="3962400" cy="6858000"/>
          </a:xfrm>
          <a:custGeom>
            <a:avLst/>
            <a:gdLst>
              <a:gd name="connsiteX0" fmla="*/ 3962400 w 3962400"/>
              <a:gd name="connsiteY0" fmla="*/ 6858000 h 6858000"/>
              <a:gd name="connsiteX1" fmla="*/ 0 w 3962400"/>
              <a:gd name="connsiteY1" fmla="*/ 6858000 h 6858000"/>
              <a:gd name="connsiteX2" fmla="*/ 3198350 w 3962400"/>
              <a:gd name="connsiteY2" fmla="*/ 0 h 6858000"/>
              <a:gd name="connsiteX3" fmla="*/ 3962400 w 39624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858000">
                <a:moveTo>
                  <a:pt x="3962400" y="6858000"/>
                </a:moveTo>
                <a:lnTo>
                  <a:pt x="0" y="6858000"/>
                </a:lnTo>
                <a:lnTo>
                  <a:pt x="3198350" y="0"/>
                </a:lnTo>
                <a:lnTo>
                  <a:pt x="396240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85900" y="87630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94447" y="2126525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 및 목적 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194447" y="2705738"/>
            <a:ext cx="253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및 구현 방법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94447" y="3284951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차별성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94447" y="3864164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 동영상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94447" y="4417252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미래 발전 가능성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1657007" y="2564399"/>
            <a:ext cx="341167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1981200" y="3703943"/>
            <a:ext cx="3888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2564" y="4273715"/>
            <a:ext cx="4680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302564" y="4843488"/>
            <a:ext cx="5256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1250901" y="5628910"/>
            <a:ext cx="602581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7323305" y="517869"/>
            <a:ext cx="4467745" cy="1302352"/>
            <a:chOff x="7445653" y="569929"/>
            <a:chExt cx="4467745" cy="1302352"/>
          </a:xfrm>
        </p:grpSpPr>
        <p:sp>
          <p:nvSpPr>
            <p:cNvPr id="81" name="TextBox 80"/>
            <p:cNvSpPr txBox="1"/>
            <p:nvPr/>
          </p:nvSpPr>
          <p:spPr>
            <a:xfrm>
              <a:off x="10190617" y="1164395"/>
              <a:ext cx="16770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INDEX</a:t>
              </a:r>
              <a:endPara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445653" y="569929"/>
              <a:ext cx="44246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고속도로 위의 보안관</a:t>
              </a:r>
              <a:endPara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867679" y="681990"/>
              <a:ext cx="45719" cy="10782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06" y="4963812"/>
            <a:ext cx="863514" cy="8635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86" y="4955002"/>
            <a:ext cx="912665" cy="912665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1657006" y="3134171"/>
            <a:ext cx="39960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0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755645" cy="949583"/>
              <a:chOff x="8864279" y="359775"/>
              <a:chExt cx="1755645" cy="949583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171393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KOSIS</a:t>
                </a:r>
              </a:p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도로 교통사고의 원인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58156" y="402103"/>
              <a:ext cx="2438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배경 및 목적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361950" y="6563164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52451"/>
              <a:chOff x="3819526" y="1673953"/>
              <a:chExt cx="4181474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673954"/>
                <a:ext cx="3905250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chemeClr val="bg2">
                        <a:lumMod val="10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교통사고의 원인</a:t>
                </a:r>
                <a:endParaRPr lang="ko-KR" altLang="en-US" sz="2800" dirty="0">
                  <a:solidFill>
                    <a:schemeClr val="bg2">
                      <a:lumMod val="1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54054"/>
            <a:ext cx="1125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2121796288"/>
              </p:ext>
            </p:extLst>
          </p:nvPr>
        </p:nvGraphicFramePr>
        <p:xfrm>
          <a:off x="0" y="1950180"/>
          <a:ext cx="7112684" cy="4032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/>
          <p:cNvSpPr/>
          <p:nvPr/>
        </p:nvSpPr>
        <p:spPr>
          <a:xfrm>
            <a:off x="6668086" y="2896465"/>
            <a:ext cx="4444076" cy="2769326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운전자의 부주의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 혼잡</a:t>
            </a:r>
            <a:endParaRPr lang="en-US" altLang="ko-KR" sz="28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도로 구조의 오류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19107" y="2949155"/>
            <a:ext cx="1097280" cy="1119260"/>
          </a:xfrm>
          <a:prstGeom prst="rect">
            <a:avLst/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62.6%</a:t>
            </a:r>
            <a:endParaRPr lang="ko-KR" altLang="en-US" sz="2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819107" y="3729900"/>
            <a:ext cx="1097280" cy="1119260"/>
          </a:xfrm>
          <a:prstGeom prst="rect">
            <a:avLst/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26.3%</a:t>
            </a:r>
            <a:endParaRPr lang="ko-KR" altLang="en-US" sz="2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19107" y="4410222"/>
            <a:ext cx="1097280" cy="1119260"/>
          </a:xfrm>
          <a:prstGeom prst="rect">
            <a:avLst/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9.6%</a:t>
            </a:r>
            <a:endParaRPr lang="ko-KR" altLang="en-US" sz="2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32551" y="3990764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62.6%</a:t>
            </a:r>
            <a:endParaRPr lang="ko-KR" altLang="en-US" sz="24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5643" y="4415710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운전자 부주의</a:t>
            </a:r>
            <a:endParaRPr lang="en-US" altLang="ko-KR" sz="2000" spc="-3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60675" y="4094984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26.3%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37259" y="4398167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교통 혼잡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6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895106" cy="949583"/>
              <a:chOff x="8864279" y="359775"/>
              <a:chExt cx="1895106" cy="949583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185339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TAAS</a:t>
                </a:r>
              </a:p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부문별 교통사고 증감률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58156" y="402103"/>
              <a:ext cx="2438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배경 및 목적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571329" y="1673953"/>
              <a:ext cx="4619080" cy="552451"/>
              <a:chOff x="3571329" y="1673953"/>
              <a:chExt cx="4619080" cy="55245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847553" y="1673954"/>
                <a:ext cx="4342856" cy="5524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600" dirty="0" smtClean="0">
                    <a:solidFill>
                      <a:schemeClr val="tx1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연령별 교통사고 발생 증가율</a:t>
                </a:r>
                <a:endParaRPr lang="ko-KR" altLang="en-US" sz="2600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571329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54054"/>
            <a:ext cx="1125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89916" y="3784262"/>
            <a:ext cx="4134690" cy="1824348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o.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사망률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just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</a:t>
            </a:r>
            <a:r>
              <a:rPr lang="en-US" altLang="ko-KR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고령 운전자 사망률</a:t>
            </a:r>
            <a:endParaRPr lang="en-US" altLang="ko-KR" sz="2800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2616369546"/>
              </p:ext>
            </p:extLst>
          </p:nvPr>
        </p:nvGraphicFramePr>
        <p:xfrm>
          <a:off x="1093976" y="2349305"/>
          <a:ext cx="4748628" cy="3789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직사각형 4"/>
          <p:cNvSpPr/>
          <p:nvPr/>
        </p:nvSpPr>
        <p:spPr>
          <a:xfrm>
            <a:off x="4423437" y="2107414"/>
            <a:ext cx="1648939" cy="1119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+13.75%</a:t>
            </a:r>
            <a:endParaRPr lang="ko-KR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65093" y="3438604"/>
            <a:ext cx="1648939" cy="794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n w="0"/>
                <a:solidFill>
                  <a:srgbClr val="ED7D3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+6.82%</a:t>
            </a:r>
            <a:endParaRPr lang="ko-KR" altLang="en-US" sz="2400" dirty="0">
              <a:ln w="0"/>
              <a:solidFill>
                <a:srgbClr val="ED7D3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8786971" y="4034372"/>
            <a:ext cx="489683" cy="48003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10800000">
            <a:off x="9657828" y="4920967"/>
            <a:ext cx="489683" cy="48003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70385" y="2411369"/>
            <a:ext cx="3312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 smtClean="0">
                <a:solidFill>
                  <a:srgbClr val="77A7D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-</a:t>
            </a:r>
            <a:r>
              <a:rPr lang="en-US" altLang="ko-KR" spc="-150" dirty="0" smtClean="0">
                <a:solidFill>
                  <a:srgbClr val="77A7D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고령 </a:t>
            </a: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운전자 사고 발생 건수 </a:t>
            </a:r>
            <a:endParaRPr lang="en-US" altLang="ko-KR" spc="-150" dirty="0" smtClean="0">
              <a:latin typeface="나눔고딕" panose="020D0604000000000000" pitchFamily="50" charset="-127"/>
              <a:ea typeface="나눔고딕" panose="020D0604000000000000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4000" b="1" spc="-150" dirty="0" smtClean="0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-</a:t>
            </a:r>
            <a:r>
              <a:rPr lang="en-US" altLang="ko-KR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고령 </a:t>
            </a: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B0604000101010101" pitchFamily="50" charset="-127"/>
              </a:rPr>
              <a:t>운전자 사고 발생 시 사망자 </a:t>
            </a:r>
          </a:p>
        </p:txBody>
      </p:sp>
    </p:spTree>
    <p:extLst>
      <p:ext uri="{BB962C8B-B14F-4D97-AF65-F5344CB8AC3E}">
        <p14:creationId xmlns:p14="http://schemas.microsoft.com/office/powerpoint/2010/main" val="78272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9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637023" cy="862387"/>
              <a:chOff x="8864279" y="359775"/>
              <a:chExt cx="1637023" cy="862387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9460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동아리 회의</a:t>
                </a:r>
                <a:endParaRPr lang="en-US" altLang="ko-KR" sz="1400" dirty="0" smtClean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48106" y="402103"/>
              <a:ext cx="2438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배경 및 목적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78577"/>
              <a:chOff x="3819526" y="1673953"/>
              <a:chExt cx="4181474" cy="578577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700080"/>
                <a:ext cx="3905250" cy="5524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목적</a:t>
                </a:r>
                <a:endParaRPr lang="ko-KR" altLang="en-US" sz="2800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54054"/>
            <a:ext cx="1125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3" y="1422387"/>
            <a:ext cx="672916" cy="6729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6629">
            <a:off x="10462946" y="2082240"/>
            <a:ext cx="715739" cy="71573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312190" y="3315156"/>
            <a:ext cx="7396169" cy="1549215"/>
          </a:xfrm>
          <a:prstGeom prst="rect">
            <a:avLst/>
          </a:prstGeom>
          <a:solidFill>
            <a:schemeClr val="tx1">
              <a:alpha val="91000"/>
            </a:schemeClr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갑작스러운 </a:t>
            </a:r>
            <a:r>
              <a:rPr lang="ko-KR" altLang="en-US" sz="3600" dirty="0" smtClean="0">
                <a:solidFill>
                  <a:schemeClr val="accent2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상황</a:t>
            </a:r>
            <a:r>
              <a:rPr lang="ko-KR" altLang="en-US" sz="3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대처하여 </a:t>
            </a:r>
            <a:endParaRPr lang="en-US" altLang="ko-KR" sz="3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3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운전자의 </a:t>
            </a:r>
            <a:r>
              <a:rPr lang="ko-KR" altLang="en-US" sz="3600" dirty="0" smtClean="0">
                <a:solidFill>
                  <a:srgbClr val="FFC0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생명</a:t>
            </a:r>
            <a:r>
              <a:rPr lang="ko-KR" altLang="en-US" sz="3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구한다</a:t>
            </a:r>
            <a:r>
              <a:rPr lang="en-US" altLang="ko-KR" sz="3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3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2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637023" cy="862387"/>
              <a:chOff x="8864279" y="359775"/>
              <a:chExt cx="1637023" cy="862387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9460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동아리 회의</a:t>
                </a:r>
                <a:endParaRPr lang="en-US" altLang="ko-KR" sz="1400" dirty="0" smtClean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48106" y="402103"/>
              <a:ext cx="2438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배경 및 목적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323850" y="65913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66750" y="1673953"/>
            <a:ext cx="10687050" cy="4555397"/>
            <a:chOff x="666750" y="1673953"/>
            <a:chExt cx="10687050" cy="4555397"/>
          </a:xfrm>
        </p:grpSpPr>
        <p:sp>
          <p:nvSpPr>
            <p:cNvPr id="26" name="직사각형 25"/>
            <p:cNvSpPr/>
            <p:nvPr/>
          </p:nvSpPr>
          <p:spPr>
            <a:xfrm>
              <a:off x="666750" y="1950179"/>
              <a:ext cx="10687050" cy="4279171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819526" y="1673953"/>
              <a:ext cx="4181474" cy="578577"/>
              <a:chOff x="3819526" y="1673953"/>
              <a:chExt cx="4181474" cy="578577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095750" y="1700080"/>
                <a:ext cx="3905250" cy="5524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기술적 배경</a:t>
                </a:r>
                <a:endParaRPr lang="ko-KR" altLang="en-US" sz="2800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6200000">
                <a:off x="3819526" y="1673953"/>
                <a:ext cx="276226" cy="276225"/>
              </a:xfrm>
              <a:prstGeom prst="rt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9947" y="54054"/>
            <a:ext cx="1125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886206" y="2502629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통신 </a:t>
            </a:r>
            <a:endParaRPr lang="en-US" altLang="ko-KR" sz="4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</a:t>
            </a:r>
            <a:endParaRPr lang="ko-KR" altLang="en-US" sz="4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620003" y="2502628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</a:t>
            </a:r>
            <a:endParaRPr lang="en-US" altLang="ko-KR" sz="4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</a:t>
            </a:r>
            <a:r>
              <a:rPr lang="en-US" altLang="ko-KR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</a:t>
            </a:r>
            <a:endParaRPr lang="en-US" altLang="ko-KR" sz="4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76" y="1581151"/>
            <a:ext cx="8074856" cy="454210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637023" cy="862387"/>
              <a:chOff x="8864279" y="359775"/>
              <a:chExt cx="1637023" cy="862387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9575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 Rounded MT Bold" panose="020F0704030504030204" pitchFamily="34" charset="0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 Rounded MT Bold" panose="020F0704030504030204" pitchFamily="34" charset="0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 Rounded MT Bold" panose="020F0704030504030204" pitchFamily="34" charset="0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 Rounded MT Bold" panose="020F0704030504030204" pitchFamily="34" charset="0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 Rounded MT Bold" panose="020F0704030504030204" pitchFamily="34" charset="0"/>
                    <a:ea typeface="배달의민족 주아" panose="02020603020101020101" pitchFamily="18" charset="-127"/>
                  </a:rPr>
                  <a:t>동아리 회의</a:t>
                </a:r>
                <a:endParaRPr lang="en-US" altLang="ko-KR" sz="1400" dirty="0" smtClean="0">
                  <a:solidFill>
                    <a:schemeClr val="bg1">
                      <a:lumMod val="85000"/>
                    </a:schemeClr>
                  </a:solidFill>
                  <a:latin typeface="Arial Rounded MT Bold" panose="020F0704030504030204" pitchFamily="34" charset="0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48106" y="402103"/>
              <a:ext cx="335861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Arial Rounded MT Bold" panose="020F0704030504030204" pitchFamily="34" charset="0"/>
                  <a:ea typeface="배달의민족 한나는 열한살" panose="020B0600000101010101" pitchFamily="50" charset="-127"/>
                </a:rPr>
                <a:t>기능 및 구현 방법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9947" y="54054"/>
            <a:ext cx="12811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00050" y="2448194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SMS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 신고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비상등 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371576" y="2448195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운전자</a:t>
            </a:r>
            <a:r>
              <a:rPr lang="en-US" altLang="ko-KR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모방 주행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85813" y="2448195"/>
            <a:ext cx="3401324" cy="3385457"/>
          </a:xfrm>
          <a:prstGeom prst="ellipse">
            <a:avLst/>
          </a:prstGeom>
          <a:solidFill>
            <a:schemeClr val="bg2">
              <a:lumMod val="50000"/>
              <a:alpha val="73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운전자 상태 체크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5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637023" cy="862387"/>
              <a:chOff x="8864279" y="359775"/>
              <a:chExt cx="1637023" cy="862387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9460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동아리 회의</a:t>
                </a:r>
                <a:endParaRPr lang="en-US" altLang="ko-KR" sz="1400" dirty="0" smtClean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48106" y="402103"/>
              <a:ext cx="37946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기대효과 및 차별 성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9947" y="54054"/>
            <a:ext cx="12987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048375" y="1581152"/>
            <a:ext cx="4381500" cy="4990244"/>
            <a:chOff x="840701" y="1899088"/>
            <a:chExt cx="4381500" cy="4357643"/>
          </a:xfrm>
        </p:grpSpPr>
        <p:grpSp>
          <p:nvGrpSpPr>
            <p:cNvPr id="19" name="그룹 18"/>
            <p:cNvGrpSpPr/>
            <p:nvPr/>
          </p:nvGrpSpPr>
          <p:grpSpPr>
            <a:xfrm>
              <a:off x="840701" y="1899088"/>
              <a:ext cx="4381500" cy="4357643"/>
              <a:chOff x="1162050" y="2062207"/>
              <a:chExt cx="4381500" cy="4357643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162050" y="2301453"/>
                <a:ext cx="4381500" cy="4118397"/>
              </a:xfrm>
              <a:prstGeom prst="rect">
                <a:avLst/>
              </a:prstGeom>
              <a:solidFill>
                <a:schemeClr val="bg2">
                  <a:lumMod val="75000"/>
                  <a:alpha val="6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운전자 상태 체크</a:t>
                </a:r>
                <a:endParaRPr lang="en-US" altLang="ko-KR" sz="28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8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SMS </a:t>
                </a:r>
                <a:r>
                  <a:rPr lang="ko-KR" altLang="en-US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신고 기능</a:t>
                </a:r>
                <a:endParaRPr lang="en-US" altLang="ko-KR" sz="28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운전자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모방 연장 주행 기능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endParaRPr lang="ko-KR" altLang="en-US" sz="28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714500" y="2062207"/>
                <a:ext cx="3314700" cy="56200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20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20" name="직각 삼각형 19"/>
            <p:cNvSpPr/>
            <p:nvPr/>
          </p:nvSpPr>
          <p:spPr>
            <a:xfrm rot="16200000">
              <a:off x="1153905" y="1899088"/>
              <a:ext cx="239246" cy="239246"/>
            </a:xfrm>
            <a:prstGeom prst="rtTriangl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469832" y="1630159"/>
            <a:ext cx="4381500" cy="2350995"/>
            <a:chOff x="840701" y="1899088"/>
            <a:chExt cx="4381500" cy="2350995"/>
          </a:xfrm>
        </p:grpSpPr>
        <p:grpSp>
          <p:nvGrpSpPr>
            <p:cNvPr id="25" name="그룹 24"/>
            <p:cNvGrpSpPr/>
            <p:nvPr/>
          </p:nvGrpSpPr>
          <p:grpSpPr>
            <a:xfrm>
              <a:off x="840701" y="1899088"/>
              <a:ext cx="4381500" cy="2350995"/>
              <a:chOff x="1162050" y="2062207"/>
              <a:chExt cx="4381500" cy="2350995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162050" y="2301453"/>
                <a:ext cx="4381500" cy="2111749"/>
              </a:xfrm>
              <a:prstGeom prst="rect">
                <a:avLst/>
              </a:prstGeom>
              <a:solidFill>
                <a:srgbClr val="CFCDCD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차선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이탈 경고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전방 충돌 회피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사각 지대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후방 감시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714500" y="2062207"/>
                <a:ext cx="3314700" cy="56200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A**, B**, P** …</a:t>
                </a:r>
                <a:endPara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26" name="직각 삼각형 25"/>
            <p:cNvSpPr/>
            <p:nvPr/>
          </p:nvSpPr>
          <p:spPr>
            <a:xfrm rot="16200000">
              <a:off x="1153905" y="1899088"/>
              <a:ext cx="239246" cy="239246"/>
            </a:xfrm>
            <a:prstGeom prst="rtTriangl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463299" y="4220400"/>
            <a:ext cx="4381500" cy="2350995"/>
            <a:chOff x="840701" y="1899088"/>
            <a:chExt cx="4381500" cy="2350995"/>
          </a:xfrm>
        </p:grpSpPr>
        <p:grpSp>
          <p:nvGrpSpPr>
            <p:cNvPr id="31" name="그룹 30"/>
            <p:cNvGrpSpPr/>
            <p:nvPr/>
          </p:nvGrpSpPr>
          <p:grpSpPr>
            <a:xfrm>
              <a:off x="840701" y="1899088"/>
              <a:ext cx="4381500" cy="2350995"/>
              <a:chOff x="1162050" y="2062207"/>
              <a:chExt cx="4381500" cy="2350995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1162050" y="2301453"/>
                <a:ext cx="4381500" cy="2111749"/>
              </a:xfrm>
              <a:prstGeom prst="rect">
                <a:avLst/>
              </a:prstGeom>
              <a:solidFill>
                <a:srgbClr val="CFCDCD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도로 주변환경 정비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운전면허제도 강화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o.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교통 안전 교육 확충</a:t>
                </a:r>
                <a:endParaRPr lang="en-US" altLang="ko-KR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714500" y="2062207"/>
                <a:ext cx="3314700" cy="56200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정부</a:t>
                </a:r>
                <a:r>
                  <a:rPr lang="en-US" altLang="ko-KR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대책</a:t>
                </a:r>
                <a:endPara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2" name="직각 삼각형 31"/>
            <p:cNvSpPr/>
            <p:nvPr/>
          </p:nvSpPr>
          <p:spPr>
            <a:xfrm rot="16200000">
              <a:off x="1153905" y="1899088"/>
              <a:ext cx="239246" cy="239246"/>
            </a:xfrm>
            <a:prstGeom prst="rtTriangl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8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323850" y="1371600"/>
            <a:ext cx="11449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61950" y="0"/>
            <a:ext cx="11449050" cy="1162050"/>
            <a:chOff x="323850" y="0"/>
            <a:chExt cx="11449050" cy="1162050"/>
          </a:xfrm>
        </p:grpSpPr>
        <p:sp>
          <p:nvSpPr>
            <p:cNvPr id="23" name="자유형 22"/>
            <p:cNvSpPr/>
            <p:nvPr/>
          </p:nvSpPr>
          <p:spPr>
            <a:xfrm>
              <a:off x="323850" y="0"/>
              <a:ext cx="11449050" cy="1162050"/>
            </a:xfrm>
            <a:custGeom>
              <a:avLst/>
              <a:gdLst>
                <a:gd name="connsiteX0" fmla="*/ 161913 w 11449050"/>
                <a:gd name="connsiteY0" fmla="*/ 0 h 1162050"/>
                <a:gd name="connsiteX1" fmla="*/ 11287137 w 11449050"/>
                <a:gd name="connsiteY1" fmla="*/ 0 h 1162050"/>
                <a:gd name="connsiteX2" fmla="*/ 11449050 w 11449050"/>
                <a:gd name="connsiteY2" fmla="*/ 0 h 1162050"/>
                <a:gd name="connsiteX3" fmla="*/ 11449050 w 11449050"/>
                <a:gd name="connsiteY3" fmla="*/ 342723 h 1162050"/>
                <a:gd name="connsiteX4" fmla="*/ 11449050 w 11449050"/>
                <a:gd name="connsiteY4" fmla="*/ 712735 h 1162050"/>
                <a:gd name="connsiteX5" fmla="*/ 11449050 w 11449050"/>
                <a:gd name="connsiteY5" fmla="*/ 768797 h 1162050"/>
                <a:gd name="connsiteX6" fmla="*/ 11442765 w 11449050"/>
                <a:gd name="connsiteY6" fmla="*/ 775082 h 1162050"/>
                <a:gd name="connsiteX7" fmla="*/ 11439921 w 11449050"/>
                <a:gd name="connsiteY7" fmla="*/ 803288 h 1162050"/>
                <a:gd name="connsiteX8" fmla="*/ 11090288 w 11449050"/>
                <a:gd name="connsiteY8" fmla="*/ 1152922 h 1162050"/>
                <a:gd name="connsiteX9" fmla="*/ 11062082 w 11449050"/>
                <a:gd name="connsiteY9" fmla="*/ 1155765 h 1162050"/>
                <a:gd name="connsiteX10" fmla="*/ 11055797 w 11449050"/>
                <a:gd name="connsiteY10" fmla="*/ 1162050 h 1162050"/>
                <a:gd name="connsiteX11" fmla="*/ 10999735 w 11449050"/>
                <a:gd name="connsiteY11" fmla="*/ 1162050 h 1162050"/>
                <a:gd name="connsiteX12" fmla="*/ 449315 w 11449050"/>
                <a:gd name="connsiteY12" fmla="*/ 1162050 h 1162050"/>
                <a:gd name="connsiteX13" fmla="*/ 0 w 11449050"/>
                <a:gd name="connsiteY13" fmla="*/ 1162050 h 1162050"/>
                <a:gd name="connsiteX14" fmla="*/ 0 w 11449050"/>
                <a:gd name="connsiteY14" fmla="*/ 712735 h 1162050"/>
                <a:gd name="connsiteX15" fmla="*/ 0 w 11449050"/>
                <a:gd name="connsiteY15" fmla="*/ 392657 h 1162050"/>
                <a:gd name="connsiteX16" fmla="*/ 0 w 11449050"/>
                <a:gd name="connsiteY16" fmla="*/ 342723 h 1162050"/>
                <a:gd name="connsiteX17" fmla="*/ 131601 w 11449050"/>
                <a:gd name="connsiteY17" fmla="*/ 25009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49050" h="1162050">
                  <a:moveTo>
                    <a:pt x="161913" y="0"/>
                  </a:moveTo>
                  <a:lnTo>
                    <a:pt x="11287137" y="0"/>
                  </a:lnTo>
                  <a:lnTo>
                    <a:pt x="11449050" y="0"/>
                  </a:lnTo>
                  <a:lnTo>
                    <a:pt x="11449050" y="342723"/>
                  </a:lnTo>
                  <a:lnTo>
                    <a:pt x="11449050" y="712735"/>
                  </a:lnTo>
                  <a:lnTo>
                    <a:pt x="11449050" y="768797"/>
                  </a:lnTo>
                  <a:lnTo>
                    <a:pt x="11442765" y="775082"/>
                  </a:lnTo>
                  <a:lnTo>
                    <a:pt x="11439921" y="803288"/>
                  </a:lnTo>
                  <a:cubicBezTo>
                    <a:pt x="11404010" y="978784"/>
                    <a:pt x="11265784" y="1117010"/>
                    <a:pt x="11090288" y="1152922"/>
                  </a:cubicBezTo>
                  <a:lnTo>
                    <a:pt x="11062082" y="1155765"/>
                  </a:lnTo>
                  <a:lnTo>
                    <a:pt x="11055797" y="1162050"/>
                  </a:lnTo>
                  <a:lnTo>
                    <a:pt x="10999735" y="1162050"/>
                  </a:lnTo>
                  <a:lnTo>
                    <a:pt x="449315" y="1162050"/>
                  </a:lnTo>
                  <a:lnTo>
                    <a:pt x="0" y="1162050"/>
                  </a:lnTo>
                  <a:lnTo>
                    <a:pt x="0" y="712735"/>
                  </a:lnTo>
                  <a:lnTo>
                    <a:pt x="0" y="392657"/>
                  </a:lnTo>
                  <a:lnTo>
                    <a:pt x="0" y="342723"/>
                  </a:lnTo>
                  <a:cubicBezTo>
                    <a:pt x="0" y="218648"/>
                    <a:pt x="50291" y="106319"/>
                    <a:pt x="131601" y="2500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rial Rounded MT Bold" panose="020F0704030504030204" pitchFamily="34" charset="0"/>
                  <a:ea typeface="배달의민족 주아" panose="02020600000000000000" pitchFamily="18" charset="-127"/>
                </a:rPr>
                <a:t> </a:t>
              </a:r>
              <a:endParaRPr lang="ko-KR" altLang="en-US" dirty="0">
                <a:latin typeface="Arial Rounded MT Bold" panose="020F0704030504030204" pitchFamily="34" charset="0"/>
                <a:ea typeface="배달의민족 주아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437039" y="175376"/>
              <a:ext cx="1637023" cy="862387"/>
              <a:chOff x="8864279" y="359775"/>
              <a:chExt cx="1637023" cy="862387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8864279" y="461940"/>
                <a:ext cx="0" cy="76022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905993" y="359775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smtClean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ko-KR" altLang="en-US" sz="1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905993" y="570694"/>
                <a:ext cx="15953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Source</a:t>
                </a:r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endPara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고속도로 위의 보안관</a:t>
                </a:r>
                <a:endParaRPr lang="en-US" altLang="ko-KR" sz="1400" dirty="0" smtClean="0">
                  <a:solidFill>
                    <a:schemeClr val="bg1">
                      <a:lumMod val="8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48106" y="402103"/>
              <a:ext cx="22701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시연 동영상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9947" y="54054"/>
            <a:ext cx="13596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83749" y="3788229"/>
            <a:ext cx="7329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동영상을 보러 가시죠</a:t>
            </a:r>
            <a:endParaRPr lang="ko-KR" altLang="en-US" sz="6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95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308</Words>
  <Application>Microsoft Office PowerPoint</Application>
  <PresentationFormat>와이드스크린</PresentationFormat>
  <Paragraphs>121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함초롬돋움</vt:lpstr>
      <vt:lpstr>Arial Rounded MT Bold</vt:lpstr>
      <vt:lpstr>Arial</vt:lpstr>
      <vt:lpstr>배달의민족 주아</vt:lpstr>
      <vt:lpstr>HY헤드라인M</vt:lpstr>
      <vt:lpstr>배달의민족 한나는 열한살</vt:lpstr>
      <vt:lpstr>Baskerville Old Face</vt:lpstr>
      <vt:lpstr>배달의민족 도현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 kim</dc:creator>
  <cp:lastModifiedBy>김도훈</cp:lastModifiedBy>
  <cp:revision>78</cp:revision>
  <dcterms:created xsi:type="dcterms:W3CDTF">2014-11-11T07:47:07Z</dcterms:created>
  <dcterms:modified xsi:type="dcterms:W3CDTF">2016-10-19T15:16:59Z</dcterms:modified>
</cp:coreProperties>
</file>